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2"/>
  </p:notesMasterIdLst>
  <p:sldIdLst>
    <p:sldId id="256" r:id="rId2"/>
    <p:sldId id="259" r:id="rId3"/>
    <p:sldId id="258" r:id="rId4"/>
    <p:sldId id="261" r:id="rId5"/>
    <p:sldId id="260" r:id="rId6"/>
    <p:sldId id="269" r:id="rId7"/>
    <p:sldId id="262" r:id="rId8"/>
    <p:sldId id="263" r:id="rId9"/>
    <p:sldId id="264" r:id="rId10"/>
    <p:sldId id="277" r:id="rId11"/>
    <p:sldId id="266" r:id="rId12"/>
    <p:sldId id="265" r:id="rId13"/>
    <p:sldId id="272" r:id="rId14"/>
    <p:sldId id="273" r:id="rId15"/>
    <p:sldId id="274" r:id="rId16"/>
    <p:sldId id="275" r:id="rId17"/>
    <p:sldId id="276" r:id="rId18"/>
    <p:sldId id="278" r:id="rId19"/>
    <p:sldId id="279" r:id="rId20"/>
    <p:sldId id="28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7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306A8-7831-457A-946A-622DA479C762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71142C-BE7B-4258-B521-DC516B1F88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3" name="Google Shape;6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BAW-stn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71142C-BE7B-4258-B521-DC516B1F88B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b="0" dirty="0" smtClean="0"/>
              <a:t>***Baw-stn</a:t>
            </a:r>
            <a:endParaRPr lang="en-IN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71142C-BE7B-4258-B521-DC516B1F88B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***</a:t>
            </a:r>
            <a:r>
              <a:rPr lang="en-US" dirty="0" err="1" smtClean="0"/>
              <a:t>Buhch-uhz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71142C-BE7B-4258-B521-DC516B1F88B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71142C-BE7B-4258-B521-DC516B1F88B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CE5D99-39D0-43B2-8106-EDF868EA6191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FA62ED-F355-4600-9FB4-131A6780F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CE5D99-39D0-43B2-8106-EDF868EA6191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A62ED-F355-4600-9FB4-131A6780F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CE5D99-39D0-43B2-8106-EDF868EA6191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A62ED-F355-4600-9FB4-131A6780F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CE5D99-39D0-43B2-8106-EDF868EA6191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A62ED-F355-4600-9FB4-131A6780F2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CE5D99-39D0-43B2-8106-EDF868EA6191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A62ED-F355-4600-9FB4-131A6780F2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CE5D99-39D0-43B2-8106-EDF868EA6191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A62ED-F355-4600-9FB4-131A6780F2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CE5D99-39D0-43B2-8106-EDF868EA6191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A62ED-F355-4600-9FB4-131A6780F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CE5D99-39D0-43B2-8106-EDF868EA6191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A62ED-F355-4600-9FB4-131A6780F2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CE5D99-39D0-43B2-8106-EDF868EA6191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A62ED-F355-4600-9FB4-131A6780F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CE5D99-39D0-43B2-8106-EDF868EA6191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A62ED-F355-4600-9FB4-131A6780F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CE5D99-39D0-43B2-8106-EDF868EA6191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FA62ED-F355-4600-9FB4-131A6780F2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CE5D99-39D0-43B2-8106-EDF868EA6191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FFA62ED-F355-4600-9FB4-131A6780F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429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SEMESTER III </a:t>
            </a:r>
            <a:br>
              <a:rPr lang="en-US" sz="3600" dirty="0" smtClean="0"/>
            </a:br>
            <a:r>
              <a:rPr lang="en-US" sz="3600" dirty="0" smtClean="0"/>
              <a:t>PART II ENGLISH</a:t>
            </a:r>
            <a:br>
              <a:rPr lang="en-US" sz="3600" dirty="0" smtClean="0"/>
            </a:br>
            <a:r>
              <a:rPr lang="en-US" sz="3600" dirty="0" smtClean="0"/>
              <a:t>Subject Title: POETRY AND ONE-ACT PLAYS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505200"/>
            <a:ext cx="9144000" cy="1676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sz="2000" b="1" dirty="0" smtClean="0">
                <a:latin typeface="+mj-lt"/>
              </a:rPr>
              <a:t>Prepared by,</a:t>
            </a:r>
          </a:p>
          <a:p>
            <a:r>
              <a:rPr lang="en-US" sz="2000" b="1" dirty="0" err="1" smtClean="0">
                <a:latin typeface="+mj-lt"/>
              </a:rPr>
              <a:t>B.Rashma</a:t>
            </a:r>
            <a:r>
              <a:rPr lang="en-US" sz="2000" b="1" dirty="0" smtClean="0">
                <a:latin typeface="+mj-lt"/>
              </a:rPr>
              <a:t> ,M.A., NET</a:t>
            </a:r>
          </a:p>
          <a:p>
            <a:r>
              <a:rPr lang="en-US" sz="2000" b="1" dirty="0" smtClean="0">
                <a:latin typeface="+mj-lt"/>
              </a:rPr>
              <a:t>Assistant Professor of English</a:t>
            </a:r>
          </a:p>
          <a:p>
            <a:r>
              <a:rPr lang="en-US" sz="2000" b="1" dirty="0" smtClean="0">
                <a:latin typeface="+mj-lt"/>
              </a:rPr>
              <a:t>Jamal Mohamed College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IN" b="1" dirty="0" smtClean="0">
                <a:latin typeface="Lucida Calligraphy" pitchFamily="66" charset="0"/>
              </a:rPr>
              <a:t>Pulitzer prize for poetry</a:t>
            </a:r>
          </a:p>
          <a:p>
            <a:r>
              <a:rPr lang="en-IN" b="1" dirty="0" smtClean="0">
                <a:latin typeface="Lucida Calligraphy" pitchFamily="66" charset="0"/>
              </a:rPr>
              <a:t>Congressional gold medal</a:t>
            </a:r>
          </a:p>
          <a:p>
            <a:pPr>
              <a:buNone/>
            </a:pPr>
            <a:endParaRPr lang="en-IN" b="1" dirty="0" smtClean="0">
              <a:latin typeface="Lucida Calligraphy" pitchFamily="66" charset="0"/>
            </a:endParaRPr>
          </a:p>
          <a:p>
            <a:pPr>
              <a:buNone/>
            </a:pPr>
            <a:r>
              <a:rPr lang="en-IN" b="1" dirty="0" smtClean="0">
                <a:latin typeface="Lucida Calligraphy" pitchFamily="66" charset="0"/>
              </a:rPr>
              <a:t> Death:</a:t>
            </a:r>
          </a:p>
          <a:p>
            <a:pPr algn="ctr">
              <a:buNone/>
            </a:pPr>
            <a:r>
              <a:rPr lang="en-IN" b="1" dirty="0" smtClean="0">
                <a:latin typeface="Lucida Calligraphy" pitchFamily="66" charset="0"/>
              </a:rPr>
              <a:t> He died in1963 at the age of 88, Boston, Massachusetts, US.</a:t>
            </a:r>
            <a:endParaRPr lang="en-IN" b="1" dirty="0">
              <a:latin typeface="Lucida Calligraphy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 smtClean="0">
                <a:latin typeface="Lucida Calligraphy" pitchFamily="66" charset="0"/>
              </a:rPr>
              <a:t>Notable Awards</a:t>
            </a:r>
            <a:endParaRPr lang="en-IN" dirty="0">
              <a:latin typeface="Lucida Calligraphy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3766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latin typeface="Lucida Calligraphy" pitchFamily="66" charset="0"/>
              </a:rPr>
              <a:t>The Road Not Taken</a:t>
            </a:r>
          </a:p>
          <a:p>
            <a:r>
              <a:rPr lang="en-US" b="1" dirty="0" smtClean="0">
                <a:latin typeface="Lucida Calligraphy" pitchFamily="66" charset="0"/>
              </a:rPr>
              <a:t>Mending Wall</a:t>
            </a:r>
          </a:p>
          <a:p>
            <a:r>
              <a:rPr lang="en-US" b="1" dirty="0" smtClean="0">
                <a:latin typeface="Lucida Calligraphy" pitchFamily="66" charset="0"/>
              </a:rPr>
              <a:t>Stopping by Woods on a Snowy Evening</a:t>
            </a:r>
          </a:p>
          <a:p>
            <a:r>
              <a:rPr lang="en-US" b="1" dirty="0" smtClean="0">
                <a:latin typeface="Lucida Calligraphy" pitchFamily="66" charset="0"/>
              </a:rPr>
              <a:t>Fire and ice</a:t>
            </a:r>
          </a:p>
          <a:p>
            <a:r>
              <a:rPr lang="en-US" b="1" dirty="0" smtClean="0">
                <a:latin typeface="Lucida Calligraphy" pitchFamily="66" charset="0"/>
              </a:rPr>
              <a:t>Birches</a:t>
            </a:r>
          </a:p>
          <a:p>
            <a:r>
              <a:rPr lang="en-US" b="1" dirty="0" smtClean="0">
                <a:latin typeface="Lucida Calligraphy" pitchFamily="66" charset="0"/>
              </a:rPr>
              <a:t>Acquainted with the Night</a:t>
            </a:r>
            <a:endParaRPr lang="en-US" b="1" dirty="0">
              <a:latin typeface="Lucida Calligraphy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Lucida Calligraphy" pitchFamily="66" charset="0"/>
              </a:rPr>
              <a:t>Frost’s most famous poems</a:t>
            </a:r>
            <a:endParaRPr lang="en-US" dirty="0">
              <a:latin typeface="Lucida Calligraphy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en-US" dirty="0" smtClean="0">
              <a:latin typeface="Lucida Calligraphy" pitchFamily="66" charset="0"/>
            </a:endParaRPr>
          </a:p>
          <a:p>
            <a:r>
              <a:rPr lang="en-US" dirty="0" smtClean="0">
                <a:latin typeface="Lucida Calligraphy" pitchFamily="66" charset="0"/>
              </a:rPr>
              <a:t>Clarity and Simplicity</a:t>
            </a:r>
          </a:p>
          <a:p>
            <a:endParaRPr lang="en-US" dirty="0" smtClean="0">
              <a:latin typeface="Lucida Calligraphy" pitchFamily="66" charset="0"/>
            </a:endParaRPr>
          </a:p>
          <a:p>
            <a:r>
              <a:rPr lang="en-US" dirty="0" smtClean="0">
                <a:latin typeface="Lucida Calligraphy" pitchFamily="66" charset="0"/>
              </a:rPr>
              <a:t>Realism</a:t>
            </a:r>
          </a:p>
          <a:p>
            <a:endParaRPr lang="en-US" dirty="0" smtClean="0">
              <a:latin typeface="Lucida Calligraphy" pitchFamily="66" charset="0"/>
            </a:endParaRPr>
          </a:p>
          <a:p>
            <a:r>
              <a:rPr lang="en-US" dirty="0" smtClean="0">
                <a:latin typeface="Lucida Calligraphy" pitchFamily="66" charset="0"/>
              </a:rPr>
              <a:t>Symbols</a:t>
            </a:r>
          </a:p>
          <a:p>
            <a:endParaRPr lang="en-US" dirty="0" smtClean="0">
              <a:latin typeface="Lucida Calligraphy" pitchFamily="66" charset="0"/>
            </a:endParaRPr>
          </a:p>
          <a:p>
            <a:r>
              <a:rPr lang="en-US" dirty="0" smtClean="0">
                <a:latin typeface="Lucida Calligraphy" pitchFamily="66" charset="0"/>
              </a:rPr>
              <a:t>Language, Diction and versification</a:t>
            </a:r>
          </a:p>
          <a:p>
            <a:endParaRPr lang="en-US" dirty="0" smtClean="0">
              <a:latin typeface="Lucida Calligraphy" pitchFamily="66" charset="0"/>
            </a:endParaRPr>
          </a:p>
          <a:p>
            <a:r>
              <a:rPr lang="en-US" dirty="0" smtClean="0">
                <a:latin typeface="Lucida Calligraphy" pitchFamily="66" charset="0"/>
              </a:rPr>
              <a:t>Philosophy</a:t>
            </a:r>
            <a:endParaRPr lang="en-US" dirty="0">
              <a:latin typeface="Lucida Calligraphy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Lucida Calligraphy" pitchFamily="66" charset="0"/>
              </a:rPr>
              <a:t>Characteristics of frost’s Poetry:</a:t>
            </a:r>
            <a:endParaRPr lang="en-US" dirty="0">
              <a:solidFill>
                <a:schemeClr val="bg1"/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9956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IN" b="1" dirty="0" smtClean="0">
                <a:latin typeface="Bradley Hand ITC" pitchFamily="66" charset="0"/>
              </a:rPr>
              <a:t> INTRODUCTION</a:t>
            </a:r>
          </a:p>
          <a:p>
            <a:r>
              <a:rPr lang="en-IN" dirty="0" smtClean="0">
                <a:latin typeface="Lucida Calligraphy" pitchFamily="66" charset="0"/>
              </a:rPr>
              <a:t>Title :</a:t>
            </a:r>
          </a:p>
          <a:p>
            <a:pPr>
              <a:buFont typeface="Wingdings" pitchFamily="2" charset="2"/>
              <a:buChar char="v"/>
            </a:pPr>
            <a:r>
              <a:rPr lang="en-IN" dirty="0" smtClean="0">
                <a:latin typeface="Lucida Calligraphy" pitchFamily="66" charset="0"/>
              </a:rPr>
              <a:t>	The Road symbolizes “our life”</a:t>
            </a:r>
          </a:p>
          <a:p>
            <a:pPr>
              <a:buFont typeface="Wingdings" pitchFamily="2" charset="2"/>
              <a:buChar char="v"/>
            </a:pPr>
            <a:r>
              <a:rPr lang="en-IN" dirty="0" smtClean="0">
                <a:latin typeface="Lucida Calligraphy" pitchFamily="66" charset="0"/>
              </a:rPr>
              <a:t>The path we don’t choose in our life is Road not taken</a:t>
            </a:r>
          </a:p>
          <a:p>
            <a:pPr>
              <a:buFont typeface="Wingdings" pitchFamily="2" charset="2"/>
              <a:buChar char="v"/>
            </a:pPr>
            <a:r>
              <a:rPr lang="en-IN" dirty="0" smtClean="0">
                <a:latin typeface="Lucida Calligraphy" pitchFamily="66" charset="0"/>
              </a:rPr>
              <a:t> Describes about the feeling that he left in the past </a:t>
            </a:r>
          </a:p>
          <a:p>
            <a:pPr>
              <a:buFont typeface="Wingdings" pitchFamily="2" charset="2"/>
              <a:buChar char="v"/>
            </a:pPr>
            <a:r>
              <a:rPr lang="en-IN" dirty="0" smtClean="0">
                <a:latin typeface="Lucida Calligraphy" pitchFamily="66" charset="0"/>
              </a:rPr>
              <a:t>Chosen Path– decides our future</a:t>
            </a:r>
          </a:p>
          <a:p>
            <a:pPr>
              <a:buFont typeface="Wingdings" pitchFamily="2" charset="2"/>
              <a:buChar char="v"/>
            </a:pPr>
            <a:r>
              <a:rPr lang="en-IN" dirty="0" smtClean="0">
                <a:latin typeface="Lucida Calligraphy" pitchFamily="66" charset="0"/>
              </a:rPr>
              <a:t> Be wise while making decision.</a:t>
            </a:r>
            <a:endParaRPr lang="en-IN" dirty="0">
              <a:latin typeface="Lucida Calligraphy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IN" dirty="0" smtClean="0"/>
              <a:t>  </a:t>
            </a:r>
            <a:r>
              <a:rPr lang="en-IN" dirty="0" smtClean="0">
                <a:solidFill>
                  <a:schemeClr val="tx1"/>
                </a:solidFill>
                <a:latin typeface="Lucida Calligraphy" pitchFamily="66" charset="0"/>
              </a:rPr>
              <a:t>THE ROAD NOT TAKEN </a:t>
            </a:r>
            <a:br>
              <a:rPr lang="en-IN" dirty="0" smtClean="0">
                <a:solidFill>
                  <a:schemeClr val="tx1"/>
                </a:solidFill>
                <a:latin typeface="Lucida Calligraphy" pitchFamily="66" charset="0"/>
              </a:rPr>
            </a:br>
            <a:r>
              <a:rPr lang="en-IN" dirty="0" smtClean="0">
                <a:solidFill>
                  <a:schemeClr val="tx1"/>
                </a:solidFill>
                <a:latin typeface="Lucida Calligraphy" pitchFamily="66" charset="0"/>
              </a:rPr>
              <a:t>                         -Robert Frost</a:t>
            </a:r>
            <a:endParaRPr lang="en-IN" dirty="0">
              <a:solidFill>
                <a:schemeClr val="tx1"/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1480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IN" dirty="0" smtClean="0">
                <a:latin typeface="Lucida Calligraphy" pitchFamily="66" charset="0"/>
              </a:rPr>
              <a:t>Two roads diverged in a yellow wood,</a:t>
            </a:r>
          </a:p>
          <a:p>
            <a:pPr>
              <a:buNone/>
            </a:pPr>
            <a:r>
              <a:rPr lang="en-IN" dirty="0" smtClean="0">
                <a:latin typeface="Lucida Calligraphy" pitchFamily="66" charset="0"/>
              </a:rPr>
              <a:t>And sorry I could not travel both</a:t>
            </a:r>
          </a:p>
          <a:p>
            <a:pPr>
              <a:buNone/>
            </a:pPr>
            <a:r>
              <a:rPr lang="en-IN" dirty="0" smtClean="0">
                <a:latin typeface="Lucida Calligraphy" pitchFamily="66" charset="0"/>
              </a:rPr>
              <a:t>And be one traveller, long I stood</a:t>
            </a:r>
          </a:p>
          <a:p>
            <a:pPr>
              <a:buNone/>
            </a:pPr>
            <a:r>
              <a:rPr lang="en-IN" dirty="0" smtClean="0">
                <a:latin typeface="Lucida Calligraphy" pitchFamily="66" charset="0"/>
              </a:rPr>
              <a:t>And looked down one as far as I could</a:t>
            </a:r>
          </a:p>
          <a:p>
            <a:pPr>
              <a:buNone/>
            </a:pPr>
            <a:r>
              <a:rPr lang="en-IN" dirty="0" smtClean="0">
                <a:latin typeface="Lucida Calligraphy" pitchFamily="66" charset="0"/>
              </a:rPr>
              <a:t>To where it bent in the undergrowth;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 smtClean="0">
                <a:solidFill>
                  <a:schemeClr val="tx1"/>
                </a:solidFill>
                <a:latin typeface="Bradley Hand ITC" pitchFamily="66" charset="0"/>
              </a:rPr>
              <a:t>STANZA- I</a:t>
            </a:r>
            <a:endParaRPr lang="en-IN" dirty="0">
              <a:solidFill>
                <a:schemeClr val="tx1"/>
              </a:solidFill>
              <a:latin typeface="Bradley Hand ITC" pitchFamily="66" charset="0"/>
            </a:endParaRPr>
          </a:p>
        </p:txBody>
      </p:sp>
      <p:pic>
        <p:nvPicPr>
          <p:cNvPr id="4" name="Picture 3" descr="road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3886200"/>
            <a:ext cx="64770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1480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IN" dirty="0" smtClean="0">
                <a:latin typeface="Lucida Calligraphy" pitchFamily="66" charset="0"/>
              </a:rPr>
              <a:t>Then took the other, just as fair,</a:t>
            </a:r>
          </a:p>
          <a:p>
            <a:pPr>
              <a:buNone/>
            </a:pPr>
            <a:r>
              <a:rPr lang="en-IN" dirty="0" smtClean="0">
                <a:latin typeface="Lucida Calligraphy" pitchFamily="66" charset="0"/>
              </a:rPr>
              <a:t>And having perhaps the better claim,</a:t>
            </a:r>
          </a:p>
          <a:p>
            <a:pPr>
              <a:buNone/>
            </a:pPr>
            <a:r>
              <a:rPr lang="en-IN" dirty="0" smtClean="0">
                <a:latin typeface="Lucida Calligraphy" pitchFamily="66" charset="0"/>
              </a:rPr>
              <a:t>Because it was grassy and wanted wear;</a:t>
            </a:r>
          </a:p>
          <a:p>
            <a:pPr>
              <a:buNone/>
            </a:pPr>
            <a:r>
              <a:rPr lang="en-IN" dirty="0" smtClean="0">
                <a:latin typeface="Lucida Calligraphy" pitchFamily="66" charset="0"/>
              </a:rPr>
              <a:t>Though as for that the passing there</a:t>
            </a:r>
          </a:p>
          <a:p>
            <a:pPr>
              <a:buNone/>
            </a:pPr>
            <a:r>
              <a:rPr lang="en-IN" dirty="0" smtClean="0">
                <a:latin typeface="Lucida Calligraphy" pitchFamily="66" charset="0"/>
              </a:rPr>
              <a:t>Had worn them really about the same</a:t>
            </a:r>
            <a:r>
              <a:rPr lang="en-IN" dirty="0" smtClean="0"/>
              <a:t>.</a:t>
            </a:r>
          </a:p>
          <a:p>
            <a:pPr>
              <a:buNone/>
            </a:pPr>
            <a:r>
              <a:rPr lang="en-IN" dirty="0" smtClean="0"/>
              <a:t> 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 smtClean="0">
                <a:solidFill>
                  <a:schemeClr val="tx1"/>
                </a:solidFill>
                <a:latin typeface="Bradley Hand ITC" pitchFamily="66" charset="0"/>
              </a:rPr>
              <a:t>STANZA -II</a:t>
            </a:r>
            <a:endParaRPr lang="en-IN" dirty="0">
              <a:solidFill>
                <a:schemeClr val="tx1"/>
              </a:solidFill>
              <a:latin typeface="Bradley Hand ITC" pitchFamily="66" charset="0"/>
            </a:endParaRPr>
          </a:p>
        </p:txBody>
      </p:sp>
      <p:pic>
        <p:nvPicPr>
          <p:cNvPr id="4" name="Picture 3" descr="road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3886200"/>
            <a:ext cx="5257800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IN" dirty="0" smtClean="0">
                <a:latin typeface="Lucida Calligraphy" pitchFamily="66" charset="0"/>
              </a:rPr>
              <a:t>And both that morning equally lay</a:t>
            </a:r>
          </a:p>
          <a:p>
            <a:pPr>
              <a:buNone/>
            </a:pPr>
            <a:r>
              <a:rPr lang="en-IN" dirty="0" smtClean="0">
                <a:latin typeface="Lucida Calligraphy" pitchFamily="66" charset="0"/>
              </a:rPr>
              <a:t>In leaves no step had trodden black.</a:t>
            </a:r>
          </a:p>
          <a:p>
            <a:pPr>
              <a:buNone/>
            </a:pPr>
            <a:r>
              <a:rPr lang="en-IN" dirty="0" smtClean="0">
                <a:latin typeface="Lucida Calligraphy" pitchFamily="66" charset="0"/>
              </a:rPr>
              <a:t>Oh, I kept the first for another day!</a:t>
            </a:r>
          </a:p>
          <a:p>
            <a:pPr>
              <a:buNone/>
            </a:pPr>
            <a:r>
              <a:rPr lang="en-IN" dirty="0" smtClean="0">
                <a:latin typeface="Lucida Calligraphy" pitchFamily="66" charset="0"/>
              </a:rPr>
              <a:t>Yet knowing how way leads on to way,</a:t>
            </a:r>
          </a:p>
          <a:p>
            <a:pPr>
              <a:buNone/>
            </a:pPr>
            <a:r>
              <a:rPr lang="en-IN" dirty="0" smtClean="0">
                <a:latin typeface="Lucida Calligraphy" pitchFamily="66" charset="0"/>
              </a:rPr>
              <a:t>I doubted if I should ever come back.</a:t>
            </a:r>
          </a:p>
          <a:p>
            <a:pPr>
              <a:buNone/>
            </a:pPr>
            <a:r>
              <a:rPr lang="en-IN" dirty="0" smtClean="0">
                <a:latin typeface="Lucida Calligraphy" pitchFamily="66" charset="0"/>
              </a:rPr>
              <a:t> 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 smtClean="0">
                <a:solidFill>
                  <a:schemeClr val="tx1"/>
                </a:solidFill>
                <a:latin typeface="Bradley Hand ITC" pitchFamily="66" charset="0"/>
              </a:rPr>
              <a:t>STANZA-III</a:t>
            </a:r>
            <a:endParaRPr lang="en-IN" dirty="0">
              <a:solidFill>
                <a:schemeClr val="tx1"/>
              </a:solidFill>
              <a:latin typeface="Bradley Hand ITC" pitchFamily="66" charset="0"/>
            </a:endParaRPr>
          </a:p>
        </p:txBody>
      </p:sp>
      <p:pic>
        <p:nvPicPr>
          <p:cNvPr id="4" name="Picture 3" descr="road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3962400"/>
            <a:ext cx="5105400" cy="204787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en-IN" dirty="0" smtClean="0">
              <a:latin typeface="Lucida Calligraphy" pitchFamily="66" charset="0"/>
            </a:endParaRPr>
          </a:p>
          <a:p>
            <a:pPr>
              <a:buNone/>
            </a:pPr>
            <a:r>
              <a:rPr lang="en-IN" dirty="0" smtClean="0">
                <a:latin typeface="Lucida Calligraphy" pitchFamily="66" charset="0"/>
              </a:rPr>
              <a:t>I shall be telling this with a sigh</a:t>
            </a:r>
          </a:p>
          <a:p>
            <a:pPr>
              <a:buNone/>
            </a:pPr>
            <a:r>
              <a:rPr lang="en-IN" dirty="0" smtClean="0">
                <a:latin typeface="Lucida Calligraphy" pitchFamily="66" charset="0"/>
              </a:rPr>
              <a:t>Somewhere ages and ages hence;</a:t>
            </a:r>
          </a:p>
          <a:p>
            <a:pPr>
              <a:buNone/>
            </a:pPr>
            <a:r>
              <a:rPr lang="en-IN" dirty="0" smtClean="0">
                <a:latin typeface="Lucida Calligraphy" pitchFamily="66" charset="0"/>
              </a:rPr>
              <a:t>Two roads diverged in a wood, and I —</a:t>
            </a:r>
          </a:p>
          <a:p>
            <a:pPr>
              <a:buNone/>
            </a:pPr>
            <a:r>
              <a:rPr lang="en-IN" dirty="0" smtClean="0">
                <a:latin typeface="Lucida Calligraphy" pitchFamily="66" charset="0"/>
              </a:rPr>
              <a:t>I took the one less travelled by,</a:t>
            </a:r>
          </a:p>
          <a:p>
            <a:pPr>
              <a:buNone/>
            </a:pPr>
            <a:r>
              <a:rPr lang="en-IN" dirty="0" smtClean="0">
                <a:latin typeface="Lucida Calligraphy" pitchFamily="66" charset="0"/>
              </a:rPr>
              <a:t>And that has made all the difference</a:t>
            </a:r>
            <a:r>
              <a:rPr lang="en-IN" dirty="0" smtClean="0"/>
              <a:t>.</a:t>
            </a:r>
          </a:p>
          <a:p>
            <a:pPr>
              <a:buNone/>
            </a:pPr>
            <a:r>
              <a:rPr lang="en-IN" dirty="0" smtClean="0"/>
              <a:t> 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 smtClean="0">
                <a:solidFill>
                  <a:schemeClr val="tx1"/>
                </a:solidFill>
                <a:latin typeface="Bradley Hand ITC" pitchFamily="66" charset="0"/>
              </a:rPr>
              <a:t>STANZA-IV</a:t>
            </a:r>
            <a:endParaRPr lang="en-IN" dirty="0">
              <a:solidFill>
                <a:schemeClr val="tx1"/>
              </a:solidFill>
              <a:latin typeface="Bradley Hand ITC" pitchFamily="66" charset="0"/>
            </a:endParaRPr>
          </a:p>
        </p:txBody>
      </p:sp>
      <p:pic>
        <p:nvPicPr>
          <p:cNvPr id="5" name="Picture 4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038600"/>
            <a:ext cx="7391400" cy="25146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IN" dirty="0" smtClean="0">
                <a:solidFill>
                  <a:srgbClr val="7030A0"/>
                </a:solidFill>
              </a:rPr>
              <a:t>Rhyme scheme</a:t>
            </a:r>
            <a:r>
              <a:rPr lang="en-IN" dirty="0" smtClean="0"/>
              <a:t>: </a:t>
            </a:r>
            <a:r>
              <a:rPr lang="en-IN" dirty="0" err="1" smtClean="0"/>
              <a:t>abaab</a:t>
            </a:r>
            <a:endParaRPr lang="en-IN" dirty="0" smtClean="0"/>
          </a:p>
          <a:p>
            <a:pPr algn="ctr">
              <a:buNone/>
            </a:pPr>
            <a:r>
              <a:rPr lang="en-IN" sz="2600" b="1" dirty="0" smtClean="0">
                <a:latin typeface="Bradley Hand ITC" pitchFamily="66" charset="0"/>
                <a:cs typeface="Times New Roman" pitchFamily="18" charset="0"/>
              </a:rPr>
              <a:t>Two roads diverged in a yellow </a:t>
            </a:r>
            <a:r>
              <a:rPr lang="en-IN" sz="2600" b="1" dirty="0" smtClean="0">
                <a:solidFill>
                  <a:srgbClr val="FF0000"/>
                </a:solidFill>
                <a:latin typeface="Bradley Hand ITC" pitchFamily="66" charset="0"/>
                <a:cs typeface="Times New Roman" pitchFamily="18" charset="0"/>
              </a:rPr>
              <a:t>wood</a:t>
            </a:r>
            <a:r>
              <a:rPr lang="en-IN" sz="2600" b="1" dirty="0" smtClean="0">
                <a:latin typeface="Bradley Hand ITC" pitchFamily="66" charset="0"/>
                <a:cs typeface="Times New Roman" pitchFamily="18" charset="0"/>
              </a:rPr>
              <a:t>, a</a:t>
            </a:r>
            <a:endParaRPr lang="en-IN" sz="2600" b="1" dirty="0" smtClean="0">
              <a:solidFill>
                <a:srgbClr val="FF0000"/>
              </a:solidFill>
              <a:latin typeface="Bradley Hand ITC" pitchFamily="66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IN" sz="2600" b="1" dirty="0" smtClean="0">
                <a:latin typeface="Bradley Hand ITC" pitchFamily="66" charset="0"/>
                <a:cs typeface="Times New Roman" pitchFamily="18" charset="0"/>
              </a:rPr>
              <a:t>And sorry I could not travel </a:t>
            </a:r>
            <a:r>
              <a:rPr lang="en-IN" sz="2600" b="1" dirty="0" smtClean="0">
                <a:solidFill>
                  <a:srgbClr val="00B050"/>
                </a:solidFill>
                <a:latin typeface="Bradley Hand ITC" pitchFamily="66" charset="0"/>
                <a:cs typeface="Times New Roman" pitchFamily="18" charset="0"/>
              </a:rPr>
              <a:t>both  b</a:t>
            </a:r>
          </a:p>
          <a:p>
            <a:pPr algn="ctr">
              <a:buNone/>
            </a:pPr>
            <a:r>
              <a:rPr lang="en-IN" sz="2600" b="1" dirty="0" smtClean="0">
                <a:latin typeface="Bradley Hand ITC" pitchFamily="66" charset="0"/>
                <a:cs typeface="Times New Roman" pitchFamily="18" charset="0"/>
              </a:rPr>
              <a:t>And be one traveller, long I </a:t>
            </a:r>
            <a:r>
              <a:rPr lang="en-IN" sz="2600" b="1" dirty="0" smtClean="0">
                <a:solidFill>
                  <a:srgbClr val="FF0000"/>
                </a:solidFill>
                <a:latin typeface="Bradley Hand ITC" pitchFamily="66" charset="0"/>
                <a:cs typeface="Times New Roman" pitchFamily="18" charset="0"/>
              </a:rPr>
              <a:t>stood  a</a:t>
            </a:r>
          </a:p>
          <a:p>
            <a:pPr algn="ctr">
              <a:buNone/>
            </a:pPr>
            <a:r>
              <a:rPr lang="en-IN" sz="2600" b="1" dirty="0" smtClean="0">
                <a:latin typeface="Bradley Hand ITC" pitchFamily="66" charset="0"/>
                <a:cs typeface="Times New Roman" pitchFamily="18" charset="0"/>
              </a:rPr>
              <a:t>And looked down one as far as I </a:t>
            </a:r>
            <a:r>
              <a:rPr lang="en-IN" sz="2600" b="1" dirty="0" smtClean="0">
                <a:solidFill>
                  <a:srgbClr val="FF0000"/>
                </a:solidFill>
                <a:latin typeface="Bradley Hand ITC" pitchFamily="66" charset="0"/>
                <a:cs typeface="Times New Roman" pitchFamily="18" charset="0"/>
              </a:rPr>
              <a:t>could  a</a:t>
            </a:r>
          </a:p>
          <a:p>
            <a:pPr algn="ctr">
              <a:buNone/>
            </a:pPr>
            <a:r>
              <a:rPr lang="en-IN" sz="2600" b="1" dirty="0" smtClean="0">
                <a:latin typeface="Bradley Hand ITC" pitchFamily="66" charset="0"/>
                <a:cs typeface="Times New Roman" pitchFamily="18" charset="0"/>
              </a:rPr>
              <a:t>To where it bent in the </a:t>
            </a:r>
            <a:r>
              <a:rPr lang="en-IN" sz="2600" b="1" dirty="0" smtClean="0">
                <a:solidFill>
                  <a:srgbClr val="00B050"/>
                </a:solidFill>
                <a:latin typeface="Bradley Hand ITC" pitchFamily="66" charset="0"/>
                <a:cs typeface="Times New Roman" pitchFamily="18" charset="0"/>
              </a:rPr>
              <a:t>undergrowth;  b</a:t>
            </a:r>
            <a:endParaRPr lang="en-IN" dirty="0" smtClean="0"/>
          </a:p>
          <a:p>
            <a:r>
              <a:rPr lang="en-IN" dirty="0" smtClean="0">
                <a:solidFill>
                  <a:srgbClr val="7030A0"/>
                </a:solidFill>
              </a:rPr>
              <a:t>Symbolism</a:t>
            </a:r>
            <a:r>
              <a:rPr lang="en-IN" dirty="0" smtClean="0"/>
              <a:t>:</a:t>
            </a:r>
          </a:p>
          <a:p>
            <a:pPr algn="ctr"/>
            <a:r>
              <a:rPr lang="en-IN" dirty="0" smtClean="0"/>
              <a:t> two roads-to choices in our life</a:t>
            </a:r>
          </a:p>
          <a:p>
            <a:pPr algn="ctr"/>
            <a:r>
              <a:rPr lang="en-IN" dirty="0" smtClean="0"/>
              <a:t>Road – symbolizes our life</a:t>
            </a:r>
          </a:p>
          <a:p>
            <a:r>
              <a:rPr lang="en-IN" dirty="0" smtClean="0">
                <a:solidFill>
                  <a:srgbClr val="7030A0"/>
                </a:solidFill>
              </a:rPr>
              <a:t>Anaphora</a:t>
            </a:r>
            <a:r>
              <a:rPr lang="en-IN" dirty="0" smtClean="0"/>
              <a:t>: ( repetition of words at the beginning of neighbouring clauses)</a:t>
            </a:r>
          </a:p>
          <a:p>
            <a:pPr algn="ctr">
              <a:buNone/>
            </a:pPr>
            <a:r>
              <a:rPr lang="en-IN" dirty="0" smtClean="0"/>
              <a:t>Example: </a:t>
            </a:r>
            <a:r>
              <a:rPr lang="en-IN" sz="2800" dirty="0" smtClean="0">
                <a:solidFill>
                  <a:srgbClr val="0070C0"/>
                </a:solidFill>
              </a:rPr>
              <a:t>and</a:t>
            </a:r>
            <a:r>
              <a:rPr lang="en-IN" dirty="0" smtClean="0"/>
              <a:t> is repeated at the beginning of 2</a:t>
            </a:r>
            <a:r>
              <a:rPr lang="en-IN" baseline="30000" dirty="0" smtClean="0"/>
              <a:t>nd</a:t>
            </a:r>
            <a:r>
              <a:rPr lang="en-IN" dirty="0" smtClean="0"/>
              <a:t> ,3</a:t>
            </a:r>
            <a:r>
              <a:rPr lang="en-IN" baseline="30000" dirty="0" smtClean="0"/>
              <a:t>rd</a:t>
            </a:r>
            <a:r>
              <a:rPr lang="en-IN" dirty="0" smtClean="0"/>
              <a:t>  and 4</a:t>
            </a:r>
            <a:r>
              <a:rPr lang="en-IN" baseline="30000" dirty="0" smtClean="0"/>
              <a:t>th</a:t>
            </a:r>
            <a:r>
              <a:rPr lang="en-IN" dirty="0" smtClean="0"/>
              <a:t> lines.</a:t>
            </a:r>
          </a:p>
          <a:p>
            <a:pPr>
              <a:buNone/>
            </a:pPr>
            <a:endParaRPr lang="en-IN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 smtClean="0"/>
              <a:t>Poetic /Literary Devices</a:t>
            </a:r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dirty="0" smtClean="0">
                <a:solidFill>
                  <a:srgbClr val="7030A0"/>
                </a:solidFill>
              </a:rPr>
              <a:t>Alliteration</a:t>
            </a:r>
            <a:r>
              <a:rPr lang="en-IN" dirty="0" smtClean="0"/>
              <a:t>: </a:t>
            </a:r>
            <a:r>
              <a:rPr lang="en-IN" dirty="0" smtClean="0">
                <a:solidFill>
                  <a:srgbClr val="FF0000"/>
                </a:solidFill>
              </a:rPr>
              <a:t>w</a:t>
            </a:r>
            <a:r>
              <a:rPr lang="en-IN" dirty="0" smtClean="0"/>
              <a:t>anted </a:t>
            </a:r>
            <a:r>
              <a:rPr lang="en-IN" dirty="0" smtClean="0">
                <a:solidFill>
                  <a:srgbClr val="FF0000"/>
                </a:solidFill>
              </a:rPr>
              <a:t>w</a:t>
            </a:r>
            <a:r>
              <a:rPr lang="en-IN" dirty="0" smtClean="0"/>
              <a:t>ear, </a:t>
            </a:r>
            <a:r>
              <a:rPr lang="en-IN" dirty="0" smtClean="0">
                <a:solidFill>
                  <a:srgbClr val="FF0000"/>
                </a:solidFill>
              </a:rPr>
              <a:t>f</a:t>
            </a:r>
            <a:r>
              <a:rPr lang="en-IN" dirty="0" smtClean="0"/>
              <a:t>irst </a:t>
            </a:r>
            <a:r>
              <a:rPr lang="en-IN" dirty="0" smtClean="0">
                <a:solidFill>
                  <a:srgbClr val="FF0000"/>
                </a:solidFill>
              </a:rPr>
              <a:t>f</a:t>
            </a:r>
            <a:r>
              <a:rPr lang="en-IN" dirty="0" smtClean="0"/>
              <a:t>or, </a:t>
            </a:r>
            <a:r>
              <a:rPr lang="en-IN" dirty="0" smtClean="0">
                <a:solidFill>
                  <a:srgbClr val="FF0000"/>
                </a:solidFill>
              </a:rPr>
              <a:t>t</a:t>
            </a:r>
            <a:r>
              <a:rPr lang="en-IN" dirty="0" smtClean="0"/>
              <a:t>hough </a:t>
            </a:r>
            <a:r>
              <a:rPr lang="en-IN" dirty="0" smtClean="0">
                <a:solidFill>
                  <a:srgbClr val="FF0000"/>
                </a:solidFill>
              </a:rPr>
              <a:t>t</a:t>
            </a:r>
            <a:r>
              <a:rPr lang="en-IN" dirty="0" smtClean="0"/>
              <a:t>hat</a:t>
            </a:r>
          </a:p>
          <a:p>
            <a:r>
              <a:rPr lang="en-IN" dirty="0" smtClean="0"/>
              <a:t>Because it was grassy and </a:t>
            </a:r>
            <a:r>
              <a:rPr lang="en-IN" u="sng" dirty="0" smtClean="0"/>
              <a:t>w</a:t>
            </a:r>
            <a:r>
              <a:rPr lang="en-IN" dirty="0" smtClean="0"/>
              <a:t>anted </a:t>
            </a:r>
            <a:r>
              <a:rPr lang="en-IN" u="sng" dirty="0" smtClean="0"/>
              <a:t>w</a:t>
            </a:r>
            <a:r>
              <a:rPr lang="en-IN" dirty="0" smtClean="0"/>
              <a:t>ear;</a:t>
            </a:r>
          </a:p>
          <a:p>
            <a:r>
              <a:rPr lang="en-IN" dirty="0" smtClean="0"/>
              <a:t>Oh, I kept the </a:t>
            </a:r>
            <a:r>
              <a:rPr lang="en-IN" u="sng" dirty="0" smtClean="0"/>
              <a:t>f</a:t>
            </a:r>
            <a:r>
              <a:rPr lang="en-IN" dirty="0" smtClean="0"/>
              <a:t>irst </a:t>
            </a:r>
            <a:r>
              <a:rPr lang="en-IN" u="sng" dirty="0" smtClean="0"/>
              <a:t>f</a:t>
            </a:r>
            <a:r>
              <a:rPr lang="en-IN" dirty="0" smtClean="0"/>
              <a:t>or another day!</a:t>
            </a:r>
          </a:p>
          <a:p>
            <a:r>
              <a:rPr lang="en-IN" u="sng" dirty="0" smtClean="0"/>
              <a:t>T</a:t>
            </a:r>
            <a:r>
              <a:rPr lang="en-IN" dirty="0" smtClean="0"/>
              <a:t>hough as for </a:t>
            </a:r>
            <a:r>
              <a:rPr lang="en-IN" u="sng" dirty="0" smtClean="0"/>
              <a:t>t</a:t>
            </a:r>
            <a:r>
              <a:rPr lang="en-IN" dirty="0" smtClean="0"/>
              <a:t>hat </a:t>
            </a:r>
            <a:r>
              <a:rPr lang="en-IN" u="sng" dirty="0" smtClean="0"/>
              <a:t>t</a:t>
            </a:r>
            <a:r>
              <a:rPr lang="en-IN" dirty="0" smtClean="0"/>
              <a:t>he passing </a:t>
            </a:r>
            <a:r>
              <a:rPr lang="en-IN" u="sng" dirty="0" smtClean="0"/>
              <a:t>t</a:t>
            </a:r>
            <a:r>
              <a:rPr lang="en-IN" dirty="0" smtClean="0"/>
              <a:t>here</a:t>
            </a:r>
          </a:p>
          <a:p>
            <a:pPr lvl="8">
              <a:buNone/>
            </a:pPr>
            <a:endParaRPr lang="en-IN" dirty="0" smtClean="0">
              <a:solidFill>
                <a:srgbClr val="7030A0"/>
              </a:solidFill>
            </a:endParaRPr>
          </a:p>
          <a:p>
            <a:r>
              <a:rPr lang="en-IN" dirty="0" smtClean="0">
                <a:solidFill>
                  <a:srgbClr val="7030A0"/>
                </a:solidFill>
              </a:rPr>
              <a:t>Simile</a:t>
            </a:r>
            <a:r>
              <a:rPr lang="en-IN" dirty="0" smtClean="0"/>
              <a:t>: as just as fair- in the second stanza.</a:t>
            </a:r>
          </a:p>
          <a:p>
            <a:r>
              <a:rPr lang="en-IN" dirty="0" smtClean="0">
                <a:solidFill>
                  <a:srgbClr val="7030A0"/>
                </a:solidFill>
              </a:rPr>
              <a:t>Repetition</a:t>
            </a:r>
            <a:r>
              <a:rPr lang="en-IN" dirty="0" smtClean="0"/>
              <a:t>:  *Ages is repeated.</a:t>
            </a:r>
          </a:p>
          <a:p>
            <a:pPr>
              <a:buNone/>
            </a:pPr>
            <a:r>
              <a:rPr lang="en-IN" dirty="0" smtClean="0"/>
              <a:t>			    * Two roads diverged in a yellow wood ( repeated in 1</a:t>
            </a:r>
            <a:r>
              <a:rPr lang="en-IN" baseline="30000" dirty="0" smtClean="0"/>
              <a:t>st</a:t>
            </a:r>
            <a:r>
              <a:rPr lang="en-IN" dirty="0" smtClean="0"/>
              <a:t>  and 4</a:t>
            </a:r>
            <a:r>
              <a:rPr lang="en-IN" baseline="30000" dirty="0" smtClean="0"/>
              <a:t>th</a:t>
            </a:r>
            <a:r>
              <a:rPr lang="en-IN" dirty="0" smtClean="0"/>
              <a:t> stanzas) 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 smtClean="0"/>
              <a:t>Cont...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61467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Lucida Calligraphy" pitchFamily="66" charset="0"/>
              </a:rPr>
              <a:t>Introduction</a:t>
            </a:r>
          </a:p>
          <a:p>
            <a:r>
              <a:rPr lang="en-US" dirty="0" smtClean="0">
                <a:latin typeface="Lucida Calligraphy" pitchFamily="66" charset="0"/>
              </a:rPr>
              <a:t>Syllabus</a:t>
            </a:r>
          </a:p>
          <a:p>
            <a:r>
              <a:rPr lang="en-US" dirty="0" smtClean="0">
                <a:latin typeface="Lucida Calligraphy" pitchFamily="66" charset="0"/>
              </a:rPr>
              <a:t>What is Poetry and one-act plays?</a:t>
            </a:r>
          </a:p>
          <a:p>
            <a:r>
              <a:rPr lang="en-US" dirty="0" smtClean="0">
                <a:latin typeface="Lucida Calligraphy" pitchFamily="66" charset="0"/>
              </a:rPr>
              <a:t>The Road Not Taken by Robert Frost</a:t>
            </a:r>
          </a:p>
          <a:p>
            <a:r>
              <a:rPr lang="en-US" dirty="0" smtClean="0">
                <a:latin typeface="Lucida Calligraphy" pitchFamily="66" charset="0"/>
              </a:rPr>
              <a:t> Biography of Robert Frost</a:t>
            </a:r>
          </a:p>
          <a:p>
            <a:r>
              <a:rPr lang="en-US" dirty="0" smtClean="0">
                <a:latin typeface="Lucida Calligraphy" pitchFamily="66" charset="0"/>
              </a:rPr>
              <a:t>Characteristics of frost’s poetry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26523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Bradley Hand ITC" pitchFamily="66" charset="0"/>
              </a:rPr>
              <a:t>OVERVIEW </a:t>
            </a:r>
            <a:endParaRPr lang="en-US" dirty="0">
              <a:latin typeface="Bradley Hand ITC" pitchFamily="66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 descr="slide_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685800"/>
            <a:ext cx="7772400" cy="53213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60;p14"/>
          <p:cNvPicPr preferRelativeResize="0">
            <a:picLocks noGrp="1"/>
          </p:cNvPicPr>
          <p:nvPr>
            <p:ph idx="1"/>
          </p:nvPr>
        </p:nvPicPr>
        <p:blipFill>
          <a:blip r:embed="rId2">
            <a:alphaModFix/>
          </a:blip>
          <a:stretch>
            <a:fillRect/>
          </a:stretch>
        </p:blipFill>
        <p:spPr>
          <a:xfrm>
            <a:off x="381000" y="1066800"/>
            <a:ext cx="8305799" cy="57912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>
                <a:latin typeface="Algerian" pitchFamily="82" charset="0"/>
              </a:rPr>
              <a:t>SYLLABUS</a:t>
            </a:r>
            <a:endParaRPr lang="en-US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 rotWithShape="1">
          <a:blip r:embed="rId3">
            <a:alphaModFix/>
          </a:blip>
          <a:srcRect b="5731"/>
          <a:stretch/>
        </p:blipFill>
        <p:spPr>
          <a:xfrm>
            <a:off x="0" y="762000"/>
            <a:ext cx="9144000" cy="617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85;p19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tretch/>
        </p:blipFill>
        <p:spPr>
          <a:xfrm>
            <a:off x="1557841" y="1481138"/>
            <a:ext cx="6028317" cy="452596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Cont… 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1600200"/>
            <a:ext cx="6248400" cy="41910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UNIT-1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2133600"/>
            <a:ext cx="9144000" cy="4724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latin typeface="Bradley Hand ITC" pitchFamily="66" charset="0"/>
              </a:rPr>
              <a:t>Robert Lee Frost was born on March 26, 1874.</a:t>
            </a:r>
          </a:p>
          <a:p>
            <a:r>
              <a:rPr lang="en-US" b="1" dirty="0" smtClean="0">
                <a:latin typeface="Bradley Hand ITC" pitchFamily="66" charset="0"/>
              </a:rPr>
              <a:t>In San Francisco , California.</a:t>
            </a:r>
          </a:p>
          <a:p>
            <a:r>
              <a:rPr lang="en-US" b="1" dirty="0" smtClean="0">
                <a:latin typeface="Bradley Hand ITC" pitchFamily="66" charset="0"/>
              </a:rPr>
              <a:t>Most critically respected American poet of 20</a:t>
            </a:r>
            <a:r>
              <a:rPr lang="en-US" b="1" baseline="30000" dirty="0" smtClean="0">
                <a:latin typeface="Bradley Hand ITC" pitchFamily="66" charset="0"/>
              </a:rPr>
              <a:t>th</a:t>
            </a:r>
            <a:r>
              <a:rPr lang="en-US" b="1" dirty="0" smtClean="0">
                <a:latin typeface="Bradley Hand ITC" pitchFamily="66" charset="0"/>
              </a:rPr>
              <a:t> century.</a:t>
            </a:r>
          </a:p>
          <a:p>
            <a:r>
              <a:rPr lang="en-US" b="1" dirty="0" smtClean="0">
                <a:latin typeface="Bradley Hand ITC" pitchFamily="66" charset="0"/>
              </a:rPr>
              <a:t>Majority of his work had been published in England as well as America.</a:t>
            </a:r>
          </a:p>
          <a:p>
            <a:r>
              <a:rPr lang="en-US" b="1" dirty="0" smtClean="0">
                <a:latin typeface="Bradley Hand ITC" pitchFamily="66" charset="0"/>
              </a:rPr>
              <a:t>Best known for his realistic depictions of rural life.(he used nature to represent the complications of life )</a:t>
            </a:r>
          </a:p>
          <a:p>
            <a:r>
              <a:rPr lang="en-US" b="1" dirty="0" smtClean="0">
                <a:latin typeface="Bradley Hand ITC" pitchFamily="66" charset="0"/>
              </a:rPr>
              <a:t>In the early 20</a:t>
            </a:r>
            <a:r>
              <a:rPr lang="en-US" b="1" baseline="30000" dirty="0" smtClean="0">
                <a:latin typeface="Bradley Hand ITC" pitchFamily="66" charset="0"/>
              </a:rPr>
              <a:t>th</a:t>
            </a:r>
            <a:r>
              <a:rPr lang="en-US" b="1" dirty="0" smtClean="0">
                <a:latin typeface="Bradley Hand ITC" pitchFamily="66" charset="0"/>
              </a:rPr>
              <a:t> cent.. Revolved around rural life in New England – examine complex social and philosophical themes. </a:t>
            </a:r>
            <a:endParaRPr lang="en-US" b="1" dirty="0">
              <a:latin typeface="Bradley Hand ITC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6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Lucida Calligraphy" pitchFamily="66" charset="0"/>
              </a:rPr>
              <a:t>ROBERT FROST</a:t>
            </a:r>
            <a:endParaRPr lang="en-US" dirty="0">
              <a:latin typeface="Lucida Calligraphy" pitchFamily="66" charset="0"/>
            </a:endParaRPr>
          </a:p>
        </p:txBody>
      </p:sp>
      <p:pic>
        <p:nvPicPr>
          <p:cNvPr id="6" name="Picture 5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228600"/>
            <a:ext cx="381000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b="1" dirty="0" smtClean="0">
                <a:latin typeface="Lucida Calligraphy" pitchFamily="66" charset="0"/>
              </a:rPr>
              <a:t>CHILDHOOD:</a:t>
            </a:r>
          </a:p>
          <a:p>
            <a:pPr algn="ctr">
              <a:buFont typeface="Wingdings" pitchFamily="2" charset="2"/>
              <a:buChar char="v"/>
            </a:pPr>
            <a:r>
              <a:rPr lang="en-US" b="1" dirty="0" smtClean="0">
                <a:latin typeface="Lucida Calligraphy" pitchFamily="66" charset="0"/>
              </a:rPr>
              <a:t>Father – William Prescott Frost (Journalist)</a:t>
            </a:r>
          </a:p>
          <a:p>
            <a:pPr algn="ctr">
              <a:buFont typeface="Wingdings" pitchFamily="2" charset="2"/>
              <a:buChar char="v"/>
            </a:pPr>
            <a:r>
              <a:rPr lang="en-US" b="1" dirty="0" smtClean="0">
                <a:latin typeface="Lucida Calligraphy" pitchFamily="66" charset="0"/>
              </a:rPr>
              <a:t>Mother: Isabelle Moodie</a:t>
            </a:r>
          </a:p>
          <a:p>
            <a:pPr algn="ctr">
              <a:buFont typeface="Wingdings" pitchFamily="2" charset="2"/>
              <a:buChar char="v"/>
            </a:pPr>
            <a:r>
              <a:rPr lang="en-US" b="1" dirty="0" smtClean="0">
                <a:latin typeface="Lucida Calligraphy" pitchFamily="66" charset="0"/>
              </a:rPr>
              <a:t>After his father’s death , the family moved to Lawrence, Massachusetts(US).</a:t>
            </a:r>
          </a:p>
          <a:p>
            <a:r>
              <a:rPr lang="en-US" b="1" dirty="0" smtClean="0">
                <a:latin typeface="Lucida Calligraphy" pitchFamily="66" charset="0"/>
              </a:rPr>
              <a:t>EDUCATION:</a:t>
            </a:r>
          </a:p>
          <a:p>
            <a:pPr algn="ctr">
              <a:buFont typeface="Wingdings" pitchFamily="2" charset="2"/>
              <a:buChar char="v"/>
            </a:pPr>
            <a:r>
              <a:rPr lang="en-US" b="1" dirty="0" smtClean="0">
                <a:latin typeface="Lucida Calligraphy" pitchFamily="66" charset="0"/>
              </a:rPr>
              <a:t>Frost graduated from Lawrence High School.</a:t>
            </a:r>
          </a:p>
          <a:p>
            <a:pPr algn="ctr">
              <a:buFont typeface="Wingdings" pitchFamily="2" charset="2"/>
              <a:buChar char="v"/>
            </a:pPr>
            <a:r>
              <a:rPr lang="en-US" b="1" dirty="0" smtClean="0">
                <a:latin typeface="Lucida Calligraphy" pitchFamily="66" charset="0"/>
              </a:rPr>
              <a:t>Frost grew up in the city and he published his first poem in his high school’s magazine.</a:t>
            </a:r>
          </a:p>
          <a:p>
            <a:pPr algn="ctr">
              <a:buFont typeface="Wingdings" pitchFamily="2" charset="2"/>
              <a:buChar char="v"/>
            </a:pPr>
            <a:r>
              <a:rPr lang="en-US" b="1" dirty="0" smtClean="0">
                <a:latin typeface="Lucida Calligraphy" pitchFamily="66" charset="0"/>
              </a:rPr>
              <a:t>He attended Dartmouth college &amp;Later he joined Harvard University in Boston, but he never earned a formal college degree.</a:t>
            </a:r>
          </a:p>
          <a:p>
            <a:pPr algn="ctr">
              <a:buFont typeface="Wingdings" pitchFamily="2" charset="2"/>
              <a:buChar char="v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Bradley Hand ITC" pitchFamily="66" charset="0"/>
              </a:rPr>
              <a:t>Cont..</a:t>
            </a:r>
            <a:endParaRPr lang="en-US" dirty="0">
              <a:latin typeface="Bradley Hand ITC" pitchFamily="66" charset="0"/>
            </a:endParaRPr>
          </a:p>
        </p:txBody>
      </p:sp>
      <p:pic>
        <p:nvPicPr>
          <p:cNvPr id="4" name="Picture 3" descr="download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304800"/>
            <a:ext cx="4267200" cy="160972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latin typeface="Lucida Calligraphy" pitchFamily="66" charset="0"/>
              </a:rPr>
              <a:t>In 1894,Frost had his first poem, “My Butterfly: an Elegy” published in </a:t>
            </a:r>
            <a:r>
              <a:rPr lang="en-US" b="1" i="1" dirty="0" smtClean="0">
                <a:latin typeface="Lucida Calligraphy" pitchFamily="66" charset="0"/>
              </a:rPr>
              <a:t>The independent</a:t>
            </a:r>
            <a:r>
              <a:rPr lang="en-US" b="1" dirty="0" smtClean="0">
                <a:latin typeface="Lucida Calligraphy" pitchFamily="66" charset="0"/>
              </a:rPr>
              <a:t>, a weekly literary journal popular in New York City.</a:t>
            </a:r>
          </a:p>
          <a:p>
            <a:r>
              <a:rPr lang="en-US" b="1" dirty="0" smtClean="0">
                <a:latin typeface="Lucida Calligraphy" pitchFamily="66" charset="0"/>
              </a:rPr>
              <a:t> In 1906, he wrote two poems :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b="1" dirty="0" smtClean="0">
                <a:latin typeface="Lucida Calligraphy" pitchFamily="66" charset="0"/>
              </a:rPr>
              <a:t>The tuft of flowers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b="1" dirty="0" smtClean="0">
                <a:latin typeface="Lucida Calligraphy" pitchFamily="66" charset="0"/>
              </a:rPr>
              <a:t>The trail by existence</a:t>
            </a:r>
          </a:p>
          <a:p>
            <a:pPr marL="514350" indent="-514350">
              <a:buNone/>
            </a:pPr>
            <a:r>
              <a:rPr lang="en-US" b="1" dirty="0" smtClean="0">
                <a:latin typeface="Lucida Calligraphy" pitchFamily="66" charset="0"/>
              </a:rPr>
              <a:t>     When he was 38 yrs old, he found a publisher who would print his first book of poems, </a:t>
            </a:r>
            <a:r>
              <a:rPr lang="en-US" b="1" i="1" dirty="0" smtClean="0">
                <a:latin typeface="Lucida Calligraphy" pitchFamily="66" charset="0"/>
              </a:rPr>
              <a:t>A Boy’s will</a:t>
            </a:r>
            <a:r>
              <a:rPr lang="en-US" b="1" dirty="0" smtClean="0">
                <a:latin typeface="Lucida Calligraphy" pitchFamily="66" charset="0"/>
              </a:rPr>
              <a:t>, followed by </a:t>
            </a:r>
            <a:r>
              <a:rPr lang="en-US" b="1" i="1" dirty="0" smtClean="0">
                <a:latin typeface="Lucida Calligraphy" pitchFamily="66" charset="0"/>
              </a:rPr>
              <a:t>North of Boston </a:t>
            </a:r>
            <a:r>
              <a:rPr lang="en-US" b="1" dirty="0" smtClean="0">
                <a:latin typeface="Lucida Calligraphy" pitchFamily="66" charset="0"/>
              </a:rPr>
              <a:t>a year later.</a:t>
            </a:r>
          </a:p>
          <a:p>
            <a:endParaRPr lang="en-US" b="1" dirty="0">
              <a:latin typeface="Lucida Calligraphy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Lucida Calligraphy" pitchFamily="66" charset="0"/>
              </a:rPr>
              <a:t>Frost’s Early Poetry </a:t>
            </a:r>
            <a:endParaRPr lang="en-US" dirty="0">
              <a:latin typeface="Lucida Calligraphy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744</TotalTime>
  <Words>695</Words>
  <Application>Microsoft Office PowerPoint</Application>
  <PresentationFormat>On-screen Show (4:3)</PresentationFormat>
  <Paragraphs>126</Paragraphs>
  <Slides>20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Concourse</vt:lpstr>
      <vt:lpstr>    SEMESTER III  PART II ENGLISH Subject Title: POETRY AND ONE-ACT PLAYS </vt:lpstr>
      <vt:lpstr>OVERVIEW </vt:lpstr>
      <vt:lpstr>SYLLABUS</vt:lpstr>
      <vt:lpstr>Slide 4</vt:lpstr>
      <vt:lpstr>Cont…  </vt:lpstr>
      <vt:lpstr>UNIT-1</vt:lpstr>
      <vt:lpstr>ROBERT FROST</vt:lpstr>
      <vt:lpstr>Cont..</vt:lpstr>
      <vt:lpstr>Frost’s Early Poetry </vt:lpstr>
      <vt:lpstr>Notable Awards</vt:lpstr>
      <vt:lpstr>Frost’s most famous poems</vt:lpstr>
      <vt:lpstr>Characteristics of frost’s Poetry:</vt:lpstr>
      <vt:lpstr>  THE ROAD NOT TAKEN                           -Robert Frost</vt:lpstr>
      <vt:lpstr>STANZA- I</vt:lpstr>
      <vt:lpstr>STANZA -II</vt:lpstr>
      <vt:lpstr>STANZA-III</vt:lpstr>
      <vt:lpstr>STANZA-IV</vt:lpstr>
      <vt:lpstr>Poetic /Literary Devices</vt:lpstr>
      <vt:lpstr>Cont...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POETRY AND ONE-ACT PLAYS</dc:title>
  <dc:creator>Windows User</dc:creator>
  <cp:lastModifiedBy>ACER</cp:lastModifiedBy>
  <cp:revision>100</cp:revision>
  <dcterms:created xsi:type="dcterms:W3CDTF">2020-07-19T08:29:51Z</dcterms:created>
  <dcterms:modified xsi:type="dcterms:W3CDTF">2023-04-05T06:19:07Z</dcterms:modified>
</cp:coreProperties>
</file>